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08592eff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08592eff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08592eff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08592eff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08592eff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08592eff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08592effb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08592effb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08592eff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08592eff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08592effb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08592effb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08592effb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08592effb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08592eff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08592eff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08592eff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08592eff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08592eff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08592eff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08592eff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08592eff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Present: Radical, Past: Rather stable and similar between years, now intuitions does not work well.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08592eff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08592eff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of radical weather (rapid changing environment), experience often do not apply, making situations even harder.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08592eff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08592eff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solve these problems, we need a systematic and </a:t>
            </a:r>
            <a:r>
              <a:rPr lang="en"/>
              <a:t>scientific</a:t>
            </a:r>
            <a:r>
              <a:rPr lang="en"/>
              <a:t> way of crop management.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08592eff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08592eff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08592effb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08592effb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08592eff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08592eff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11.jp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opendata.cwb.gov.tw/api/v1/rest/datastore/%7Bdataid%7D?locationName=%7BlocationName%7D" TargetMode="External"/><Relationship Id="rId4" Type="http://schemas.openxmlformats.org/officeDocument/2006/relationships/hyperlink" Target="https://data.gov.tw/dataset/9245" TargetMode="External"/><Relationship Id="rId5" Type="http://schemas.openxmlformats.org/officeDocument/2006/relationships/hyperlink" Target="https://data.gov.tw/dataset/7556" TargetMode="External"/><Relationship Id="rId6" Type="http://schemas.openxmlformats.org/officeDocument/2006/relationships/hyperlink" Target="https://data.gov.tw/dataset/24883" TargetMode="External"/><Relationship Id="rId7" Type="http://schemas.openxmlformats.org/officeDocument/2006/relationships/hyperlink" Target="https://api.openhackfarm.tw/testing/crops/suggestion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OpenHackFarm/GarIt-LineBot" TargetMode="External"/><Relationship Id="rId4" Type="http://schemas.openxmlformats.org/officeDocument/2006/relationships/hyperlink" Target="https://github.com/OpenHackFarm/ohf-api-proxy" TargetMode="External"/><Relationship Id="rId5" Type="http://schemas.openxmlformats.org/officeDocument/2006/relationships/hyperlink" Target="https://github.com/OpenHackFarm/ohf-api-proxy" TargetMode="External"/><Relationship Id="rId6" Type="http://schemas.openxmlformats.org/officeDocument/2006/relationships/hyperlink" Target="https://github.com/OpenHackFarm/WeatherProxy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Garit !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Integrated Crop Management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572050" y="4197075"/>
            <a:ext cx="39999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小喵小肥的農村日常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Tom and Jerry’s Country Diary</a:t>
            </a:r>
            <a:endParaRPr sz="1800">
              <a:solidFill>
                <a:schemeClr val="lt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Planting suggestion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Record crop growth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Garit !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711" y="1017725"/>
            <a:ext cx="5835313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machinery c</a:t>
            </a:r>
            <a:r>
              <a:rPr lang="en"/>
              <a:t>onnection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325" y="1209750"/>
            <a:ext cx="2972053" cy="222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325" y="1182187"/>
            <a:ext cx="3045524" cy="22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5">
            <a:alphaModFix/>
          </a:blip>
          <a:srcRect b="22037" l="6136" r="48638" t="48327"/>
          <a:stretch/>
        </p:blipFill>
        <p:spPr>
          <a:xfrm>
            <a:off x="2196900" y="3097450"/>
            <a:ext cx="5180425" cy="190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Data &amp; API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中央氣象局 - </a:t>
            </a:r>
            <a:r>
              <a:rPr lang="en" u="sng">
                <a:solidFill>
                  <a:schemeClr val="hlink"/>
                </a:solidFill>
                <a:hlinkClick r:id="rId3"/>
              </a:rPr>
              <a:t>自動氣象站-氣象觀測資料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中央氣象局 - </a:t>
            </a:r>
            <a:r>
              <a:rPr lang="en" u="sng">
                <a:solidFill>
                  <a:schemeClr val="hlink"/>
                </a:solidFill>
                <a:hlinkClick r:id="rId4"/>
              </a:rPr>
              <a:t>天氣特報-各別天氣警特報之內容及所影響之區域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行政院農業委員會 - </a:t>
            </a:r>
            <a:r>
              <a:rPr lang="en" u="sng">
                <a:solidFill>
                  <a:schemeClr val="hlink"/>
                </a:solidFill>
                <a:hlinkClick r:id="rId5"/>
              </a:rPr>
              <a:t>產銷履歷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行政院農業委員會 - </a:t>
            </a:r>
            <a:r>
              <a:rPr lang="en" u="sng">
                <a:solidFill>
                  <a:schemeClr val="hlink"/>
                </a:solidFill>
                <a:hlinkClick r:id="rId6"/>
              </a:rPr>
              <a:t>重要農業害蟲診斷圖鑑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Open Hack Farm - </a:t>
            </a:r>
            <a:r>
              <a:rPr lang="en" u="sng">
                <a:solidFill>
                  <a:schemeClr val="hlink"/>
                </a:solidFill>
                <a:hlinkClick r:id="rId7"/>
              </a:rPr>
              <a:t>Crops Suggestion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GarIt ! LineBot</a:t>
            </a:r>
            <a:endParaRPr/>
          </a:p>
          <a:p>
            <a:pPr indent="45720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https://github.com/OpenHackFarm/GarIt-LineBot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OHF API</a:t>
            </a:r>
            <a:endParaRPr u="sng">
              <a:solidFill>
                <a:schemeClr val="hlink"/>
              </a:solidFill>
              <a:hlinkClick r:id="rId4"/>
            </a:endParaRPr>
          </a:p>
          <a:p>
            <a:pPr indent="45720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https://github.com/OpenHackFarm/ohf-api-proxy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WeatherProxy</a:t>
            </a:r>
            <a:endParaRPr/>
          </a:p>
          <a:p>
            <a:pPr indent="45720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https://github.com/OpenHackFarm/WeatherProxy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900" y="129975"/>
            <a:ext cx="6511370" cy="4883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want the fresh foods ?</a:t>
            </a:r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588" y="1748225"/>
            <a:ext cx="1631949" cy="163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8662" y="1683225"/>
            <a:ext cx="1762000" cy="1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94" y="1683212"/>
            <a:ext cx="1876612" cy="1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286800" y="3706700"/>
            <a:ext cx="126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★ Farmer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60500" y="3659725"/>
            <a:ext cx="115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Manager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821975" y="3630500"/>
            <a:ext cx="187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Bioinformatician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866150" y="3630500"/>
            <a:ext cx="126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Developer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7735275" y="3660650"/>
            <a:ext cx="11556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Designer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4262" y="1748238"/>
            <a:ext cx="1631951" cy="163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0888" y="1807292"/>
            <a:ext cx="1631975" cy="1606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Agricultural Problems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Facing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Radical Weather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2015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5555" r="5555" t="0"/>
          <a:stretch/>
        </p:blipFill>
        <p:spPr>
          <a:xfrm>
            <a:off x="235500" y="1865875"/>
            <a:ext cx="4233498" cy="238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425" y="1833538"/>
            <a:ext cx="4361801" cy="24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2018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Resource Issues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Knowledge transfer inefficiency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Tacit knowledge (Learning ONLY by doing)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Experience do not apply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Manpower shortage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Declined agricultural population 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GarIt !</a:t>
            </a: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Do It</a:t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1458025" y="1223713"/>
            <a:ext cx="1824675" cy="752550"/>
          </a:xfrm>
          <a:prstGeom prst="flowChartInputOutpu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Traceability Report</a:t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427125" y="2182250"/>
            <a:ext cx="1824675" cy="752550"/>
          </a:xfrm>
          <a:prstGeom prst="flowChartInputOutpu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Information</a:t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880725" y="3189925"/>
            <a:ext cx="1824675" cy="752550"/>
          </a:xfrm>
          <a:prstGeom prst="flowChartInputOutpu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 Database</a:t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1396150" y="4197600"/>
            <a:ext cx="1824675" cy="797375"/>
          </a:xfrm>
          <a:prstGeom prst="flowChartInputOutpu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Pest and Disease Database</a:t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4055875" y="1815675"/>
            <a:ext cx="1597875" cy="10618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GarIt !</a:t>
            </a:r>
            <a:endParaRPr b="1" sz="2400"/>
          </a:p>
        </p:txBody>
      </p:sp>
      <p:cxnSp>
        <p:nvCxnSpPr>
          <p:cNvPr id="107" name="Google Shape;107;p19"/>
          <p:cNvCxnSpPr/>
          <p:nvPr/>
        </p:nvCxnSpPr>
        <p:spPr>
          <a:xfrm>
            <a:off x="3282700" y="1783425"/>
            <a:ext cx="552300" cy="247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8" name="Google Shape;108;p19"/>
          <p:cNvCxnSpPr/>
          <p:nvPr/>
        </p:nvCxnSpPr>
        <p:spPr>
          <a:xfrm flipH="1" rot="10800000">
            <a:off x="2653850" y="2371100"/>
            <a:ext cx="1170900" cy="175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9" name="Google Shape;109;p19"/>
          <p:cNvCxnSpPr/>
          <p:nvPr/>
        </p:nvCxnSpPr>
        <p:spPr>
          <a:xfrm flipH="1" rot="10800000">
            <a:off x="2855575" y="2648750"/>
            <a:ext cx="979500" cy="650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0" name="Google Shape;110;p19"/>
          <p:cNvCxnSpPr/>
          <p:nvPr/>
        </p:nvCxnSpPr>
        <p:spPr>
          <a:xfrm flipH="1" rot="10800000">
            <a:off x="3237000" y="2865775"/>
            <a:ext cx="670200" cy="1154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1" name="Google Shape;111;p19"/>
          <p:cNvSpPr/>
          <p:nvPr/>
        </p:nvSpPr>
        <p:spPr>
          <a:xfrm>
            <a:off x="4177288" y="3942475"/>
            <a:ext cx="1521225" cy="752550"/>
          </a:xfrm>
          <a:prstGeom prst="flowChartInternalStora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Cultivation Record</a:t>
            </a:r>
            <a:endParaRPr/>
          </a:p>
        </p:txBody>
      </p:sp>
      <p:cxnSp>
        <p:nvCxnSpPr>
          <p:cNvPr id="112" name="Google Shape;112;p19"/>
          <p:cNvCxnSpPr/>
          <p:nvPr/>
        </p:nvCxnSpPr>
        <p:spPr>
          <a:xfrm flipH="1" rot="10800000">
            <a:off x="4917350" y="3102850"/>
            <a:ext cx="41100" cy="556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13" name="Google Shape;113;p19"/>
          <p:cNvCxnSpPr/>
          <p:nvPr/>
        </p:nvCxnSpPr>
        <p:spPr>
          <a:xfrm flipH="1" rot="10800000">
            <a:off x="5874625" y="1543375"/>
            <a:ext cx="861600" cy="432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4" name="Google Shape;114;p19"/>
          <p:cNvSpPr/>
          <p:nvPr/>
        </p:nvSpPr>
        <p:spPr>
          <a:xfrm>
            <a:off x="6942350" y="1017713"/>
            <a:ext cx="1824675" cy="752550"/>
          </a:xfrm>
          <a:prstGeom prst="flowChartInputOutpu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Growing Tips</a:t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6835263" y="2104725"/>
            <a:ext cx="1923250" cy="752550"/>
          </a:xfrm>
          <a:prstGeom prst="flowChartInputOutpu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Automation (Irrigation)</a:t>
            </a:r>
            <a:endParaRPr/>
          </a:p>
        </p:txBody>
      </p:sp>
      <p:cxnSp>
        <p:nvCxnSpPr>
          <p:cNvPr id="116" name="Google Shape;116;p19"/>
          <p:cNvCxnSpPr/>
          <p:nvPr/>
        </p:nvCxnSpPr>
        <p:spPr>
          <a:xfrm>
            <a:off x="5884875" y="2357450"/>
            <a:ext cx="960300" cy="65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7" name="Google Shape;117;p19"/>
          <p:cNvCxnSpPr/>
          <p:nvPr/>
        </p:nvCxnSpPr>
        <p:spPr>
          <a:xfrm>
            <a:off x="5876075" y="2804025"/>
            <a:ext cx="979500" cy="597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8" name="Google Shape;118;p19"/>
          <p:cNvSpPr/>
          <p:nvPr/>
        </p:nvSpPr>
        <p:spPr>
          <a:xfrm>
            <a:off x="6884550" y="3115525"/>
            <a:ext cx="1824675" cy="752550"/>
          </a:xfrm>
          <a:prstGeom prst="flowChartInputOutpu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Alert</a:t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6580925" y="4126325"/>
            <a:ext cx="1824675" cy="752550"/>
          </a:xfrm>
          <a:prstGeom prst="flowChartInputOutpu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Alert</a:t>
            </a:r>
            <a:endParaRPr/>
          </a:p>
        </p:txBody>
      </p:sp>
      <p:cxnSp>
        <p:nvCxnSpPr>
          <p:cNvPr id="120" name="Google Shape;120;p19"/>
          <p:cNvCxnSpPr/>
          <p:nvPr/>
        </p:nvCxnSpPr>
        <p:spPr>
          <a:xfrm>
            <a:off x="5806000" y="3100825"/>
            <a:ext cx="772800" cy="1205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Locate your place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